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87" r:id="rId3"/>
    <p:sldId id="289" r:id="rId4"/>
    <p:sldId id="290" r:id="rId5"/>
    <p:sldId id="288" r:id="rId6"/>
    <p:sldId id="285" r:id="rId7"/>
    <p:sldId id="283" r:id="rId8"/>
    <p:sldId id="284" r:id="rId9"/>
    <p:sldId id="279" r:id="rId10"/>
    <p:sldId id="280" r:id="rId11"/>
    <p:sldId id="281" r:id="rId12"/>
    <p:sldId id="282" r:id="rId13"/>
    <p:sldId id="27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58" r:id="rId22"/>
    <p:sldId id="259" r:id="rId23"/>
    <p:sldId id="269" r:id="rId24"/>
    <p:sldId id="260" r:id="rId25"/>
    <p:sldId id="261" r:id="rId26"/>
    <p:sldId id="266" r:id="rId27"/>
    <p:sldId id="262" r:id="rId28"/>
    <p:sldId id="263" r:id="rId29"/>
    <p:sldId id="264" r:id="rId30"/>
    <p:sldId id="265" r:id="rId31"/>
    <p:sldId id="268" r:id="rId32"/>
    <p:sldId id="26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719" autoAdjust="0"/>
  </p:normalViewPr>
  <p:slideViewPr>
    <p:cSldViewPr snapToGrid="0">
      <p:cViewPr varScale="1">
        <p:scale>
          <a:sx n="70" d="100"/>
          <a:sy n="70" d="100"/>
        </p:scale>
        <p:origin x="6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F5E4-E675-1283-9443-6B1C613A9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D6C71-4D17-D51A-5C21-C82F03AAF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19C41-715C-8A5F-0DC3-5BA035EFC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E5FA7-CC4E-459E-A0E8-D36B3A33A658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48A44-06DA-7FF0-82E1-00BCAE22B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45284-030C-821C-E596-72FAEE347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606F-2611-47AB-8F7C-8F005ED29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63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A8992-EA11-32B6-DA01-F778EE09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591A1B-6D5B-1551-5D67-4ADD5F53B2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7AF2C-E9A5-09C7-CA12-B2B24CB5E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E5FA7-CC4E-459E-A0E8-D36B3A33A658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5DCE0-3270-164D-AC93-402F58F68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DB3BE-A12B-D676-D997-B6DB2C330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606F-2611-47AB-8F7C-8F005ED29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60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D05019-8C1B-5A9F-4069-9CE7AD005A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751CAD-5120-D701-C75D-3015B217FF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B5C20-20A5-6A98-5691-ADAA177F0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E5FA7-CC4E-459E-A0E8-D36B3A33A658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23454-60EE-14CC-03DA-3FCBFA58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3A7F0-7B56-823F-9F05-3890251F5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606F-2611-47AB-8F7C-8F005ED29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6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720BD-E3B8-E64B-B5D9-A22DD57AB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F5AD-7CD2-7AB2-59C3-42F5DCBDB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CBC56-8235-8B97-084B-DD5A87586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E5FA7-CC4E-459E-A0E8-D36B3A33A658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601FA-1355-33D8-6950-50AD58914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3E249-DE22-696A-3520-1A5199D9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606F-2611-47AB-8F7C-8F005ED29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23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C2AEE-449A-7511-70DA-409DEF66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7B8AD-9F75-C93A-3B11-2D7D49B00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7FCC4-6071-685E-A61B-ECD7CC86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E5FA7-CC4E-459E-A0E8-D36B3A33A658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AEE24-C2E9-C582-B034-AC1FE1DCF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173F5-569E-2F27-832E-E1AC40B96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606F-2611-47AB-8F7C-8F005ED29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6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9065-1CF1-262C-4DCC-EA8FC3330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4AF21-7451-958F-1B70-A5B738B7E8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287EA-3627-09A6-D873-3F77BA6CE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968F6-D9EA-77AA-B9AA-12B627726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E5FA7-CC4E-459E-A0E8-D36B3A33A658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21BE0-3024-46AC-FFE4-FEA8EE009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7CB69-433D-77DF-CB53-F2414E09F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606F-2611-47AB-8F7C-8F005ED29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71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A10D-2471-701A-66B3-146BC9C11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4D975-BA76-E59D-BA12-966593C4F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1314C3-5ED2-FF4F-26FD-993BEF2DF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9E5FF-36A3-5815-8040-38BA02D3B8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140BA5-18D4-D547-D917-91A5A6441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F9775B-7146-5805-8C13-3094AD9A5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E5FA7-CC4E-459E-A0E8-D36B3A33A658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E99BF9-6987-A04D-F9FA-C96EA1ED9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18AD2-3E2C-B038-BA85-4AD6BF5F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606F-2611-47AB-8F7C-8F005ED29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862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10549-6BBB-6567-581A-F9848E3E8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C4035B-33F1-B5BD-5A35-E21EE83C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E5FA7-CC4E-459E-A0E8-D36B3A33A658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94153-7D6B-FED0-DBBC-5C498A5C6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13C24-FACC-5626-DE54-AFDFF3FB6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606F-2611-47AB-8F7C-8F005ED29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90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CE26C0-8974-DF11-98C6-F5AF3F92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E5FA7-CC4E-459E-A0E8-D36B3A33A658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D5F92C-88BD-085E-30B9-C97E64C5C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FE184-81D9-B6DA-D9A0-21C74F53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606F-2611-47AB-8F7C-8F005ED29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68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38287-C514-8C82-8D2B-F3B76F5D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EC49A-4215-BC22-0A8A-5ACFC3CBF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F22D2-03E9-6A5E-CCD0-1CA5C3C62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A02E8-40C3-CDEB-C367-8CECD63A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E5FA7-CC4E-459E-A0E8-D36B3A33A658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6B2A1-ED44-B42A-B294-41D69B899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F5CD-DEB5-9C8B-A25D-1AEDEBFC9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606F-2611-47AB-8F7C-8F005ED29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2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9E33F-5EF9-E010-DFFA-AC9CF70E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64D5A3-5A5A-243F-AF15-F2EBAB778F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B8B07-7BD1-5AAC-73EA-99B9B62B5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E293D-54D2-F6AC-F56B-9E1A3068B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E5FA7-CC4E-459E-A0E8-D36B3A33A658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DFC15-1245-A9F6-98BE-34015AADE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C5704-D491-FCCC-2606-6E75123DC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5606F-2611-47AB-8F7C-8F005ED29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86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50A352-7F9D-56B6-C2C1-18B1C4C9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8B40A-1DCF-705D-C1A3-1A923E8CF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7A81F-0E9C-BA31-9952-A2532E5AD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E5FA7-CC4E-459E-A0E8-D36B3A33A658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D26BF-B3FE-E799-4563-28D10DABA4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DF153-7D4C-11E3-7E11-60FBD39DA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5606F-2611-47AB-8F7C-8F005ED29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7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A0D9AA-DF00-BEBA-59F9-3B53C9A1DFEA}"/>
              </a:ext>
            </a:extLst>
          </p:cNvPr>
          <p:cNvSpPr txBox="1"/>
          <p:nvPr/>
        </p:nvSpPr>
        <p:spPr>
          <a:xfrm>
            <a:off x="1048871" y="363071"/>
            <a:ext cx="9533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and following are new analyses of the confetti mice. The original ECDF plots follow the new slides (after slide 8). These slides are for the 4 mice (#003, #006, #022, #970) for which data exist for all 6 months of follow-up.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F89BD14-961B-FCD0-B80F-CB837093E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7634"/>
              </p:ext>
            </p:extLst>
          </p:nvPr>
        </p:nvGraphicFramePr>
        <p:xfrm>
          <a:off x="2056652" y="2032589"/>
          <a:ext cx="8128000" cy="294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45173617"/>
                    </a:ext>
                  </a:extLst>
                </a:gridCol>
                <a:gridCol w="939053">
                  <a:extLst>
                    <a:ext uri="{9D8B030D-6E8A-4147-A177-3AD203B41FA5}">
                      <a16:colId xmlns:a16="http://schemas.microsoft.com/office/drawing/2014/main" val="908304652"/>
                    </a:ext>
                  </a:extLst>
                </a:gridCol>
                <a:gridCol w="941294">
                  <a:extLst>
                    <a:ext uri="{9D8B030D-6E8A-4147-A177-3AD203B41FA5}">
                      <a16:colId xmlns:a16="http://schemas.microsoft.com/office/drawing/2014/main" val="1209558213"/>
                    </a:ext>
                  </a:extLst>
                </a:gridCol>
                <a:gridCol w="1667435">
                  <a:extLst>
                    <a:ext uri="{9D8B030D-6E8A-4147-A177-3AD203B41FA5}">
                      <a16:colId xmlns:a16="http://schemas.microsoft.com/office/drawing/2014/main" val="4258527676"/>
                    </a:ext>
                  </a:extLst>
                </a:gridCol>
                <a:gridCol w="1869141">
                  <a:extLst>
                    <a:ext uri="{9D8B030D-6E8A-4147-A177-3AD203B41FA5}">
                      <a16:colId xmlns:a16="http://schemas.microsoft.com/office/drawing/2014/main" val="1248252315"/>
                    </a:ext>
                  </a:extLst>
                </a:gridCol>
                <a:gridCol w="1085477">
                  <a:extLst>
                    <a:ext uri="{9D8B030D-6E8A-4147-A177-3AD203B41FA5}">
                      <a16:colId xmlns:a16="http://schemas.microsoft.com/office/drawing/2014/main" val="2704096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Proportion ECDF  (this is essentially the y-axis of the ECDF plots)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UV (log base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UV (log base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Cubic microns (UV)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Cubic microns (No UV)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increase (</a:t>
                      </a:r>
                      <a:r>
                        <a:rPr lang="en-US"/>
                        <a:t>UV over No UV)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525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14.655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25,798.51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22,709.37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31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77,558.65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61,020.23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11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17.672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251,988.8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208,834.4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25.846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24.536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60,314,436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24,326,071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868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06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1437A5-AB9C-FFC0-0396-014E71938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" y="266700"/>
            <a:ext cx="1107948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08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96142C-D181-1C17-03B3-A026D8088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55" y="267950"/>
            <a:ext cx="11083489" cy="63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64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2F761B-0149-79D1-3429-1E47315F6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" y="266700"/>
            <a:ext cx="1107948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22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FE34F8-C4A5-F5EB-628E-C195767EF4D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27742" y="702131"/>
            <a:ext cx="5486400" cy="3813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402FE-B5ED-CC8B-3B0B-D55DA210B9B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9628" y="702128"/>
            <a:ext cx="5486400" cy="3813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999E84-0E62-671E-6337-67FBA9AEB434}"/>
              </a:ext>
            </a:extLst>
          </p:cNvPr>
          <p:cNvSpPr txBox="1"/>
          <p:nvPr/>
        </p:nvSpPr>
        <p:spPr>
          <a:xfrm>
            <a:off x="617948" y="5230906"/>
            <a:ext cx="4559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Two-sample Kolmogorov-Smirnov test</a:t>
            </a:r>
          </a:p>
          <a:p>
            <a:endParaRPr lang="en-US" dirty="0"/>
          </a:p>
          <a:p>
            <a:r>
              <a:rPr lang="en-US" dirty="0"/>
              <a:t>D = 0.058599, p-value = 2.076e-11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A7FEF-3DB4-A74C-5A69-4E4FC9CBBA98}"/>
              </a:ext>
            </a:extLst>
          </p:cNvPr>
          <p:cNvSpPr txBox="1"/>
          <p:nvPr/>
        </p:nvSpPr>
        <p:spPr>
          <a:xfrm>
            <a:off x="5177118" y="5204013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Anderson-Darling k-sample test.</a:t>
            </a:r>
          </a:p>
          <a:p>
            <a:r>
              <a:rPr lang="en-US" dirty="0"/>
              <a:t>Sample sizes:  7295, 7437</a:t>
            </a:r>
          </a:p>
          <a:p>
            <a:r>
              <a:rPr lang="en-US" dirty="0"/>
              <a:t>                   AD         T.AD     </a:t>
            </a:r>
            <a:r>
              <a:rPr lang="en-US" dirty="0" err="1"/>
              <a:t>asympt</a:t>
            </a:r>
            <a:r>
              <a:rPr lang="en-US" dirty="0"/>
              <a:t>. P-value  sim. P-value</a:t>
            </a:r>
          </a:p>
          <a:p>
            <a:r>
              <a:rPr lang="en-US" dirty="0"/>
              <a:t>version 1: 27.18      34.38        3.770e-15                0</a:t>
            </a:r>
          </a:p>
        </p:txBody>
      </p:sp>
    </p:spTree>
    <p:extLst>
      <p:ext uri="{BB962C8B-B14F-4D97-AF65-F5344CB8AC3E}">
        <p14:creationId xmlns:p14="http://schemas.microsoft.com/office/powerpoint/2010/main" val="2273823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86D762-8209-11F9-3149-223640971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48" y="702130"/>
            <a:ext cx="5486400" cy="3813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A23F5-B052-5353-AAD5-47772BBC0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36" y="702135"/>
            <a:ext cx="5486400" cy="3813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BA6952-B4E3-1775-3289-9364AA345F3E}"/>
              </a:ext>
            </a:extLst>
          </p:cNvPr>
          <p:cNvSpPr txBox="1"/>
          <p:nvPr/>
        </p:nvSpPr>
        <p:spPr>
          <a:xfrm>
            <a:off x="617948" y="5284694"/>
            <a:ext cx="4559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Two-sample Kolmogorov-Smirnov test</a:t>
            </a:r>
          </a:p>
          <a:p>
            <a:r>
              <a:rPr lang="en-US" dirty="0"/>
              <a:t>D = 0.12838, p-value = 3.878e-13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0024C-09CB-E496-15EC-0251458C9516}"/>
              </a:ext>
            </a:extLst>
          </p:cNvPr>
          <p:cNvSpPr txBox="1"/>
          <p:nvPr/>
        </p:nvSpPr>
        <p:spPr>
          <a:xfrm>
            <a:off x="6089836" y="5204012"/>
            <a:ext cx="548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Anderson-Darling k-sample test</a:t>
            </a:r>
          </a:p>
          <a:p>
            <a:r>
              <a:rPr lang="en-US" dirty="0"/>
              <a:t>                  AD         T.AD      </a:t>
            </a:r>
            <a:r>
              <a:rPr lang="en-US" dirty="0" err="1"/>
              <a:t>asympt</a:t>
            </a:r>
            <a:r>
              <a:rPr lang="en-US" dirty="0"/>
              <a:t>. P-value  sim. P-value</a:t>
            </a:r>
          </a:p>
          <a:p>
            <a:r>
              <a:rPr lang="en-US" dirty="0"/>
              <a:t>version 1: 32.87    41.88        2.770e-18                  0</a:t>
            </a:r>
          </a:p>
        </p:txBody>
      </p:sp>
    </p:spTree>
    <p:extLst>
      <p:ext uri="{BB962C8B-B14F-4D97-AF65-F5344CB8AC3E}">
        <p14:creationId xmlns:p14="http://schemas.microsoft.com/office/powerpoint/2010/main" val="3946216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FC6962-F398-043A-A944-2FB95302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48" y="702133"/>
            <a:ext cx="5486400" cy="3813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3D3406-8558-6880-099A-4A1FA2962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35" y="702131"/>
            <a:ext cx="5486400" cy="38138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5B8369-62E4-FF36-02B6-E443262EAD40}"/>
              </a:ext>
            </a:extLst>
          </p:cNvPr>
          <p:cNvSpPr txBox="1"/>
          <p:nvPr/>
        </p:nvSpPr>
        <p:spPr>
          <a:xfrm>
            <a:off x="617948" y="5284694"/>
            <a:ext cx="4559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Two-sample Kolmogorov-Smirnov test</a:t>
            </a:r>
          </a:p>
          <a:p>
            <a:r>
              <a:rPr lang="en-US" dirty="0"/>
              <a:t>D = 0.075337, p-value = 0.0006046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A0F0B-227D-5D04-5813-92FEEAECDEEA}"/>
              </a:ext>
            </a:extLst>
          </p:cNvPr>
          <p:cNvSpPr txBox="1"/>
          <p:nvPr/>
        </p:nvSpPr>
        <p:spPr>
          <a:xfrm>
            <a:off x="6089836" y="5204012"/>
            <a:ext cx="548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Anderson-Darling k-sample test</a:t>
            </a:r>
          </a:p>
          <a:p>
            <a:r>
              <a:rPr lang="en-US" dirty="0"/>
              <a:t>                   AD         T.AD      </a:t>
            </a:r>
            <a:r>
              <a:rPr lang="en-US" dirty="0" err="1"/>
              <a:t>asympt</a:t>
            </a:r>
            <a:r>
              <a:rPr lang="en-US" dirty="0"/>
              <a:t>. P-value  sim. P-value</a:t>
            </a:r>
          </a:p>
          <a:p>
            <a:r>
              <a:rPr lang="en-US" dirty="0"/>
              <a:t>version 1: 7.918     9.091        0.0001217             0</a:t>
            </a:r>
          </a:p>
        </p:txBody>
      </p:sp>
    </p:spTree>
    <p:extLst>
      <p:ext uri="{BB962C8B-B14F-4D97-AF65-F5344CB8AC3E}">
        <p14:creationId xmlns:p14="http://schemas.microsoft.com/office/powerpoint/2010/main" val="3284152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070632-C860-AE3C-16CF-AAC890D18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46" y="702135"/>
            <a:ext cx="5486400" cy="3813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7E1D25-76A7-EC11-38C3-D2455223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36" y="702129"/>
            <a:ext cx="5486400" cy="38138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8D18F6-A1E7-F159-E42D-1D17A8AB29A2}"/>
              </a:ext>
            </a:extLst>
          </p:cNvPr>
          <p:cNvSpPr txBox="1"/>
          <p:nvPr/>
        </p:nvSpPr>
        <p:spPr>
          <a:xfrm>
            <a:off x="617948" y="5284694"/>
            <a:ext cx="4559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Two-sample Kolmogorov-Smirnov test</a:t>
            </a:r>
          </a:p>
          <a:p>
            <a:r>
              <a:rPr lang="en-US" dirty="0"/>
              <a:t>D = 0.039298, p-value = 0.3481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027E1-7DCF-CBAA-2932-3F8DFB7F58DD}"/>
              </a:ext>
            </a:extLst>
          </p:cNvPr>
          <p:cNvSpPr txBox="1"/>
          <p:nvPr/>
        </p:nvSpPr>
        <p:spPr>
          <a:xfrm>
            <a:off x="6089836" y="5204012"/>
            <a:ext cx="548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Anderson-Darling k-sample test</a:t>
            </a:r>
          </a:p>
          <a:p>
            <a:r>
              <a:rPr lang="en-US" dirty="0"/>
              <a:t>                  AD         T.AD      </a:t>
            </a:r>
            <a:r>
              <a:rPr lang="en-US" dirty="0" err="1"/>
              <a:t>asympt</a:t>
            </a:r>
            <a:r>
              <a:rPr lang="en-US" dirty="0"/>
              <a:t>. P-value  sim. P-value</a:t>
            </a:r>
          </a:p>
          <a:p>
            <a:r>
              <a:rPr lang="en-US" dirty="0"/>
              <a:t>version 1: 1.325     0.4275           0.2241              0.26</a:t>
            </a:r>
          </a:p>
        </p:txBody>
      </p:sp>
    </p:spTree>
    <p:extLst>
      <p:ext uri="{BB962C8B-B14F-4D97-AF65-F5344CB8AC3E}">
        <p14:creationId xmlns:p14="http://schemas.microsoft.com/office/powerpoint/2010/main" val="2584481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EBB7C5-A1D2-E24C-B413-3A9442835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45" y="702135"/>
            <a:ext cx="5486400" cy="3813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686C29-BE2E-DBEC-0CDD-B0B2C1BB1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32" y="702133"/>
            <a:ext cx="5486400" cy="38138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20B6B2-3C09-9989-9863-BFAAA3779E63}"/>
              </a:ext>
            </a:extLst>
          </p:cNvPr>
          <p:cNvSpPr txBox="1"/>
          <p:nvPr/>
        </p:nvSpPr>
        <p:spPr>
          <a:xfrm>
            <a:off x="617948" y="5284694"/>
            <a:ext cx="4559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Two-sample Kolmogorov-Smirnov test</a:t>
            </a:r>
          </a:p>
          <a:p>
            <a:r>
              <a:rPr lang="en-US" dirty="0"/>
              <a:t>D = 0.03928, p-value = 0.3483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A487E1-5E8F-FAA5-DA69-62463F007ACF}"/>
              </a:ext>
            </a:extLst>
          </p:cNvPr>
          <p:cNvSpPr txBox="1"/>
          <p:nvPr/>
        </p:nvSpPr>
        <p:spPr>
          <a:xfrm>
            <a:off x="6089836" y="5204012"/>
            <a:ext cx="548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Anderson-Darling k-sample test</a:t>
            </a:r>
          </a:p>
          <a:p>
            <a:r>
              <a:rPr lang="en-US" dirty="0"/>
              <a:t>                   AD         T.AD      </a:t>
            </a:r>
            <a:r>
              <a:rPr lang="en-US" dirty="0" err="1"/>
              <a:t>asympt</a:t>
            </a:r>
            <a:r>
              <a:rPr lang="en-US" dirty="0"/>
              <a:t>. P-value  sim. P-value</a:t>
            </a:r>
          </a:p>
          <a:p>
            <a:r>
              <a:rPr lang="en-US" dirty="0"/>
              <a:t>version 1: 1.835      1.098           0.1133               0.121</a:t>
            </a:r>
          </a:p>
        </p:txBody>
      </p:sp>
    </p:spTree>
    <p:extLst>
      <p:ext uri="{BB962C8B-B14F-4D97-AF65-F5344CB8AC3E}">
        <p14:creationId xmlns:p14="http://schemas.microsoft.com/office/powerpoint/2010/main" val="272195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6727FE-E8FA-5F84-B077-F29A50C68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48" y="702132"/>
            <a:ext cx="5486400" cy="3813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F1F1BF-3FD6-221D-B969-83FA1DD9C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35" y="702131"/>
            <a:ext cx="5486400" cy="38138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821F7C-BEC2-6BE4-7368-1E2EDE1614D8}"/>
              </a:ext>
            </a:extLst>
          </p:cNvPr>
          <p:cNvSpPr txBox="1"/>
          <p:nvPr/>
        </p:nvSpPr>
        <p:spPr>
          <a:xfrm>
            <a:off x="617948" y="5284694"/>
            <a:ext cx="3983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Two-sample Kolmogorov-Smirnov test</a:t>
            </a:r>
          </a:p>
          <a:p>
            <a:r>
              <a:rPr lang="en-US" dirty="0"/>
              <a:t>D = 0.061438, p-value = 0.05279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97DD7-CA5B-2128-B86A-219A08CF8F60}"/>
              </a:ext>
            </a:extLst>
          </p:cNvPr>
          <p:cNvSpPr txBox="1"/>
          <p:nvPr/>
        </p:nvSpPr>
        <p:spPr>
          <a:xfrm>
            <a:off x="4601029" y="5232538"/>
            <a:ext cx="548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Anderson-Darling k-sample test</a:t>
            </a:r>
          </a:p>
          <a:p>
            <a:r>
              <a:rPr lang="en-US" dirty="0"/>
              <a:t>                   AD         T.AD      </a:t>
            </a:r>
            <a:r>
              <a:rPr lang="en-US" dirty="0" err="1"/>
              <a:t>asympt</a:t>
            </a:r>
            <a:r>
              <a:rPr lang="en-US" dirty="0"/>
              <a:t>. P-value  sim. P-value</a:t>
            </a:r>
          </a:p>
          <a:p>
            <a:r>
              <a:rPr lang="en-US" dirty="0"/>
              <a:t>version 1: 3.315      3.043          0.01899           0.016</a:t>
            </a:r>
          </a:p>
        </p:txBody>
      </p:sp>
    </p:spTree>
    <p:extLst>
      <p:ext uri="{BB962C8B-B14F-4D97-AF65-F5344CB8AC3E}">
        <p14:creationId xmlns:p14="http://schemas.microsoft.com/office/powerpoint/2010/main" val="2510688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D0FA21-9C54-911D-0A79-62D6C9B48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46" y="702133"/>
            <a:ext cx="5486400" cy="3813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F30730-DD5B-ACCD-44E0-F1EB14AA7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35" y="702132"/>
            <a:ext cx="5486400" cy="38138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D80C4C-84BF-76D9-2487-89D927729E5F}"/>
              </a:ext>
            </a:extLst>
          </p:cNvPr>
          <p:cNvSpPr txBox="1"/>
          <p:nvPr/>
        </p:nvSpPr>
        <p:spPr>
          <a:xfrm>
            <a:off x="617948" y="5284694"/>
            <a:ext cx="4559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Two-sample Kolmogorov-Smirnov test</a:t>
            </a:r>
          </a:p>
          <a:p>
            <a:r>
              <a:rPr lang="en-US" dirty="0"/>
              <a:t>D = 0.072427, p-value = 0.01694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1F42CA-1AEB-C2C5-AFAF-9665033F3DBC}"/>
              </a:ext>
            </a:extLst>
          </p:cNvPr>
          <p:cNvSpPr txBox="1"/>
          <p:nvPr/>
        </p:nvSpPr>
        <p:spPr>
          <a:xfrm>
            <a:off x="6089836" y="5204012"/>
            <a:ext cx="548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Anderson-Darling k-sample test</a:t>
            </a:r>
          </a:p>
          <a:p>
            <a:r>
              <a:rPr lang="en-US" dirty="0"/>
              <a:t>                   AD         T.AD      </a:t>
            </a:r>
            <a:r>
              <a:rPr lang="en-US" dirty="0" err="1"/>
              <a:t>asympt</a:t>
            </a:r>
            <a:r>
              <a:rPr lang="en-US" dirty="0"/>
              <a:t>. P-value  sim. P-value</a:t>
            </a:r>
          </a:p>
          <a:p>
            <a:r>
              <a:rPr lang="en-US" dirty="0"/>
              <a:t>version 1: 5.08       5.364           0.002600         0.003</a:t>
            </a:r>
          </a:p>
        </p:txBody>
      </p:sp>
    </p:spTree>
    <p:extLst>
      <p:ext uri="{BB962C8B-B14F-4D97-AF65-F5344CB8AC3E}">
        <p14:creationId xmlns:p14="http://schemas.microsoft.com/office/powerpoint/2010/main" val="1757421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03CAD8-AB16-76E8-A619-E4213CB49824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1318" y="293580"/>
            <a:ext cx="11420856" cy="63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8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E1088B-F4F6-C63C-4FB3-7C6C51BA2322}"/>
              </a:ext>
            </a:extLst>
          </p:cNvPr>
          <p:cNvSpPr txBox="1"/>
          <p:nvPr/>
        </p:nvSpPr>
        <p:spPr>
          <a:xfrm>
            <a:off x="1524000" y="119017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following show the first ECDF plots created with all data, including month 0</a:t>
            </a:r>
          </a:p>
        </p:txBody>
      </p:sp>
    </p:spTree>
    <p:extLst>
      <p:ext uri="{BB962C8B-B14F-4D97-AF65-F5344CB8AC3E}">
        <p14:creationId xmlns:p14="http://schemas.microsoft.com/office/powerpoint/2010/main" val="254492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405A16-BAFA-19C5-3DC5-6F7698F7680A}"/>
              </a:ext>
            </a:extLst>
          </p:cNvPr>
          <p:cNvSpPr txBox="1"/>
          <p:nvPr/>
        </p:nvSpPr>
        <p:spPr>
          <a:xfrm>
            <a:off x="7924800" y="703600"/>
            <a:ext cx="42672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Two-sample Kolmogorov-Smirnov test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 = 0.13023, p-value = 2.2e-16</a:t>
            </a:r>
          </a:p>
          <a:p>
            <a:endParaRPr lang="en-US" dirty="0"/>
          </a:p>
          <a:p>
            <a:r>
              <a:rPr lang="en-US" dirty="0"/>
              <a:t>Anderson-Darling test:</a:t>
            </a:r>
          </a:p>
          <a:p>
            <a:endParaRPr lang="en-US" dirty="0"/>
          </a:p>
          <a:p>
            <a:r>
              <a:rPr lang="en-US" sz="1400" dirty="0"/>
              <a:t>                    AD       T.AD      </a:t>
            </a:r>
            <a:r>
              <a:rPr lang="en-US" sz="1400" dirty="0" err="1"/>
              <a:t>asympt</a:t>
            </a:r>
            <a:r>
              <a:rPr lang="en-US" sz="1400" dirty="0"/>
              <a:t>. P-value  sim. P-value</a:t>
            </a:r>
          </a:p>
          <a:p>
            <a:r>
              <a:rPr lang="en-US" sz="1400" dirty="0"/>
              <a:t>version 1: 498.9   653.9        6.978e-274              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CFB4A-40D8-1B08-0B0B-0286A716E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88" y="704626"/>
            <a:ext cx="704088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63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C4C3C9-A936-45BC-3879-D9081C8706AD}"/>
              </a:ext>
            </a:extLst>
          </p:cNvPr>
          <p:cNvSpPr txBox="1"/>
          <p:nvPr/>
        </p:nvSpPr>
        <p:spPr>
          <a:xfrm>
            <a:off x="7924800" y="838200"/>
            <a:ext cx="42672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Two-sample Kolmogorov-Smirnov test</a:t>
            </a:r>
          </a:p>
          <a:p>
            <a:endParaRPr lang="en-US" dirty="0"/>
          </a:p>
          <a:p>
            <a:r>
              <a:rPr lang="en-US" dirty="0"/>
              <a:t>D = 0.13009, p-value = 2.2e-16</a:t>
            </a:r>
          </a:p>
          <a:p>
            <a:endParaRPr lang="en-US" dirty="0"/>
          </a:p>
          <a:p>
            <a:r>
              <a:rPr lang="en-US" dirty="0"/>
              <a:t>Anderson-Darling test:</a:t>
            </a:r>
          </a:p>
          <a:p>
            <a:endParaRPr lang="en-US" dirty="0"/>
          </a:p>
          <a:p>
            <a:r>
              <a:rPr lang="en-US" sz="1400" dirty="0"/>
              <a:t>                   AD        T.AD      </a:t>
            </a:r>
            <a:r>
              <a:rPr lang="en-US" sz="1400" dirty="0" err="1"/>
              <a:t>asympt</a:t>
            </a:r>
            <a:r>
              <a:rPr lang="en-US" sz="1400" dirty="0"/>
              <a:t>. P-value    sim. P-value</a:t>
            </a:r>
          </a:p>
          <a:p>
            <a:r>
              <a:rPr lang="en-US" sz="1400" dirty="0"/>
              <a:t>version 1: 498.9    653.9       3.191e-274                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AB68A-BAAF-5792-62BC-65645A20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93" y="704626"/>
            <a:ext cx="704088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95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A378A-06AE-584B-5141-388D6FCA8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560" y="731520"/>
            <a:ext cx="704088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13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BC95F7-5F67-1A5B-B7B3-11D3BDC71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52" y="703600"/>
            <a:ext cx="7038095" cy="54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6EB03D-0510-D2E3-9E77-FABFEBE6FA98}"/>
              </a:ext>
            </a:extLst>
          </p:cNvPr>
          <p:cNvSpPr txBox="1"/>
          <p:nvPr/>
        </p:nvSpPr>
        <p:spPr>
          <a:xfrm>
            <a:off x="8280400" y="812800"/>
            <a:ext cx="2679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 No animals are exposed to UV in month 0, so there is only a single ECDF curve.</a:t>
            </a:r>
          </a:p>
        </p:txBody>
      </p:sp>
    </p:spTree>
    <p:extLst>
      <p:ext uri="{BB962C8B-B14F-4D97-AF65-F5344CB8AC3E}">
        <p14:creationId xmlns:p14="http://schemas.microsoft.com/office/powerpoint/2010/main" val="3561644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87EDC6-D649-6380-8297-7DCFC1E84E4A}"/>
              </a:ext>
            </a:extLst>
          </p:cNvPr>
          <p:cNvSpPr txBox="1"/>
          <p:nvPr/>
        </p:nvSpPr>
        <p:spPr>
          <a:xfrm>
            <a:off x="7924800" y="838200"/>
            <a:ext cx="42672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Two-sample Kolmogorov-Smirnov test</a:t>
            </a:r>
          </a:p>
          <a:p>
            <a:endParaRPr lang="en-US" dirty="0"/>
          </a:p>
          <a:p>
            <a:r>
              <a:rPr lang="en-US" dirty="0"/>
              <a:t>D = 0.11131, p-value = 2.2e-16</a:t>
            </a:r>
          </a:p>
          <a:p>
            <a:endParaRPr lang="en-US" dirty="0"/>
          </a:p>
          <a:p>
            <a:r>
              <a:rPr lang="en-US" dirty="0"/>
              <a:t>Anderson-Darling test:</a:t>
            </a:r>
          </a:p>
          <a:p>
            <a:endParaRPr lang="en-US" dirty="0"/>
          </a:p>
          <a:p>
            <a:r>
              <a:rPr lang="en-US" sz="1400" dirty="0"/>
              <a:t>                   AD     T.AD      </a:t>
            </a:r>
            <a:r>
              <a:rPr lang="en-US" sz="1400" dirty="0" err="1"/>
              <a:t>asympt</a:t>
            </a:r>
            <a:r>
              <a:rPr lang="en-US" sz="1400" dirty="0"/>
              <a:t>. P-value    sim. P-value</a:t>
            </a:r>
          </a:p>
          <a:p>
            <a:r>
              <a:rPr lang="en-US" sz="1400" dirty="0"/>
              <a:t>version 1: 91.46 118.8        1.834e-50            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B1567-7BF6-B46D-2578-E704BB40C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93" y="704626"/>
            <a:ext cx="704088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34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4D524B-6D27-556D-9AC9-147A8CFB0C47}"/>
              </a:ext>
            </a:extLst>
          </p:cNvPr>
          <p:cNvSpPr txBox="1"/>
          <p:nvPr/>
        </p:nvSpPr>
        <p:spPr>
          <a:xfrm>
            <a:off x="7924800" y="838200"/>
            <a:ext cx="42672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Two-sample Kolmogorov-Smirnov test</a:t>
            </a:r>
          </a:p>
          <a:p>
            <a:endParaRPr lang="en-US" dirty="0"/>
          </a:p>
          <a:p>
            <a:r>
              <a:rPr lang="en-US" dirty="0"/>
              <a:t>D = 0.075631, p-value = 3.076e-11</a:t>
            </a:r>
          </a:p>
          <a:p>
            <a:endParaRPr lang="en-US" dirty="0"/>
          </a:p>
          <a:p>
            <a:r>
              <a:rPr lang="en-US" dirty="0"/>
              <a:t>Anderson-Darling test:</a:t>
            </a:r>
          </a:p>
          <a:p>
            <a:endParaRPr lang="en-US" dirty="0"/>
          </a:p>
          <a:p>
            <a:r>
              <a:rPr lang="en-US" sz="1400" dirty="0"/>
              <a:t>                   AD       T.AD      </a:t>
            </a:r>
            <a:r>
              <a:rPr lang="en-US" sz="1400" dirty="0" err="1"/>
              <a:t>asympt</a:t>
            </a:r>
            <a:r>
              <a:rPr lang="en-US" sz="1400" dirty="0"/>
              <a:t>. P-value    sim. P-value</a:t>
            </a:r>
          </a:p>
          <a:p>
            <a:r>
              <a:rPr lang="en-US" sz="1400" dirty="0"/>
              <a:t>version 1: 28.04   35.52        1.269e-15                 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9759C-D822-FBE6-9FF3-3DE8A7C91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95" y="704626"/>
            <a:ext cx="704088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20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F4B5A0-988F-E013-1AD8-1595D57E7532}"/>
              </a:ext>
            </a:extLst>
          </p:cNvPr>
          <p:cNvSpPr txBox="1"/>
          <p:nvPr/>
        </p:nvSpPr>
        <p:spPr>
          <a:xfrm>
            <a:off x="7924800" y="838200"/>
            <a:ext cx="42672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Two-sample Kolmogorov-Smirnov test</a:t>
            </a:r>
          </a:p>
          <a:p>
            <a:endParaRPr lang="en-US" dirty="0"/>
          </a:p>
          <a:p>
            <a:r>
              <a:rPr lang="en-US" dirty="0"/>
              <a:t>D = 0.039965, p-value = 0.009392</a:t>
            </a:r>
          </a:p>
          <a:p>
            <a:endParaRPr lang="en-US" dirty="0"/>
          </a:p>
          <a:p>
            <a:r>
              <a:rPr lang="en-US" dirty="0"/>
              <a:t>Anderson-Darling test:</a:t>
            </a:r>
          </a:p>
          <a:p>
            <a:endParaRPr lang="en-US" dirty="0"/>
          </a:p>
          <a:p>
            <a:r>
              <a:rPr lang="en-US" sz="1400" dirty="0"/>
              <a:t>                   AD       T.AD      </a:t>
            </a:r>
            <a:r>
              <a:rPr lang="en-US" sz="1400" dirty="0" err="1"/>
              <a:t>asympt</a:t>
            </a:r>
            <a:r>
              <a:rPr lang="en-US" sz="1400" dirty="0"/>
              <a:t>. P-value    sim. P-value</a:t>
            </a:r>
          </a:p>
          <a:p>
            <a:r>
              <a:rPr lang="en-US" sz="1400" dirty="0"/>
              <a:t>version 1: 6.026   6.602        0.0009144             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FD81E6-686E-69FA-E0FE-31BDF4E2E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06" y="700816"/>
            <a:ext cx="7033260" cy="54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01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E1C452-C4D9-91C6-94AB-2A340F9849CB}"/>
              </a:ext>
            </a:extLst>
          </p:cNvPr>
          <p:cNvSpPr txBox="1"/>
          <p:nvPr/>
        </p:nvSpPr>
        <p:spPr>
          <a:xfrm>
            <a:off x="7924800" y="838200"/>
            <a:ext cx="42672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Two-sample Kolmogorov-Smirnov test</a:t>
            </a:r>
          </a:p>
          <a:p>
            <a:endParaRPr lang="en-US" dirty="0"/>
          </a:p>
          <a:p>
            <a:r>
              <a:rPr lang="en-US" dirty="0"/>
              <a:t>D = 0. 042749, p-value = 0. 08025</a:t>
            </a:r>
          </a:p>
          <a:p>
            <a:endParaRPr lang="en-US" dirty="0"/>
          </a:p>
          <a:p>
            <a:r>
              <a:rPr lang="en-US" dirty="0"/>
              <a:t>Anderson-Darling test:</a:t>
            </a:r>
          </a:p>
          <a:p>
            <a:endParaRPr lang="en-US" dirty="0"/>
          </a:p>
          <a:p>
            <a:r>
              <a:rPr lang="en-US" sz="1400" dirty="0"/>
              <a:t>                   AD      T.AD      </a:t>
            </a:r>
            <a:r>
              <a:rPr lang="en-US" sz="1400" dirty="0" err="1"/>
              <a:t>asympt</a:t>
            </a:r>
            <a:r>
              <a:rPr lang="en-US" sz="1400" dirty="0"/>
              <a:t>. P-value    sim. P-value</a:t>
            </a:r>
          </a:p>
          <a:p>
            <a:r>
              <a:rPr lang="en-US" sz="1400" dirty="0"/>
              <a:t>version 1: 2.956  2.571          0.02888                 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9C3C54-7B7D-D25F-90D2-FBAB52948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97" y="704626"/>
            <a:ext cx="704088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09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471D82-B2AC-7F3D-9E78-5B0F6082FFB0}"/>
              </a:ext>
            </a:extLst>
          </p:cNvPr>
          <p:cNvSpPr txBox="1"/>
          <p:nvPr/>
        </p:nvSpPr>
        <p:spPr>
          <a:xfrm>
            <a:off x="7924800" y="838200"/>
            <a:ext cx="42672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Two-sample Kolmogorov-Smirnov test</a:t>
            </a:r>
          </a:p>
          <a:p>
            <a:endParaRPr lang="en-US" dirty="0"/>
          </a:p>
          <a:p>
            <a:r>
              <a:rPr lang="en-US" dirty="0"/>
              <a:t>D = 0.058499, p-value = 0.06381</a:t>
            </a:r>
          </a:p>
          <a:p>
            <a:endParaRPr lang="en-US" dirty="0"/>
          </a:p>
          <a:p>
            <a:r>
              <a:rPr lang="en-US" dirty="0"/>
              <a:t>Anderson-Darling test:</a:t>
            </a:r>
          </a:p>
          <a:p>
            <a:endParaRPr lang="en-US" dirty="0"/>
          </a:p>
          <a:p>
            <a:r>
              <a:rPr lang="en-US" sz="1400" dirty="0"/>
              <a:t>                   AD       T.AD      </a:t>
            </a:r>
            <a:r>
              <a:rPr lang="en-US" sz="1400" dirty="0" err="1"/>
              <a:t>asympt</a:t>
            </a:r>
            <a:r>
              <a:rPr lang="en-US" sz="1400" dirty="0"/>
              <a:t>. P-value    sim. P-value</a:t>
            </a:r>
          </a:p>
          <a:p>
            <a:r>
              <a:rPr lang="en-US" sz="1400" dirty="0"/>
              <a:t>version 1: 2.839   2.418          0.03314                 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DE6F8-AD5E-6A49-8C19-DAF732C82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94" y="704626"/>
            <a:ext cx="704088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9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82109-C297-0914-1F0F-F0064DDF4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02" y="658128"/>
            <a:ext cx="8437595" cy="55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48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27B9B8-3AD3-5605-D828-243F2ABF567F}"/>
              </a:ext>
            </a:extLst>
          </p:cNvPr>
          <p:cNvSpPr txBox="1"/>
          <p:nvPr/>
        </p:nvSpPr>
        <p:spPr>
          <a:xfrm>
            <a:off x="7924800" y="838200"/>
            <a:ext cx="42672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Two-sample Kolmogorov-Smirnov test</a:t>
            </a:r>
          </a:p>
          <a:p>
            <a:endParaRPr lang="en-US" dirty="0"/>
          </a:p>
          <a:p>
            <a:r>
              <a:rPr lang="en-US" dirty="0"/>
              <a:t>D = 0.078226, p-value = 0.005818</a:t>
            </a:r>
          </a:p>
          <a:p>
            <a:endParaRPr lang="en-US" dirty="0"/>
          </a:p>
          <a:p>
            <a:r>
              <a:rPr lang="en-US" dirty="0"/>
              <a:t>Anderson-Darling test:</a:t>
            </a:r>
          </a:p>
          <a:p>
            <a:endParaRPr lang="en-US" dirty="0"/>
          </a:p>
          <a:p>
            <a:r>
              <a:rPr lang="en-US" sz="1400" dirty="0"/>
              <a:t>                   AD     T.AD      </a:t>
            </a:r>
            <a:r>
              <a:rPr lang="en-US" sz="1400" dirty="0" err="1"/>
              <a:t>asympt</a:t>
            </a:r>
            <a:r>
              <a:rPr lang="en-US" sz="1400" dirty="0"/>
              <a:t>. P-value    sim. P-value</a:t>
            </a:r>
          </a:p>
          <a:p>
            <a:r>
              <a:rPr lang="en-US" sz="1400" dirty="0"/>
              <a:t>version 1: 6.098 6.702        0.0008387                 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D8D84-DF68-A6EA-C757-3A8238F1D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97" y="704626"/>
            <a:ext cx="704088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72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D60D72-359D-65A1-0C01-5965D1B60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560" y="731520"/>
            <a:ext cx="704088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76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026C1B-F0FB-47B8-5B74-AD148D4A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560" y="731520"/>
            <a:ext cx="704088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4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E76AED-A6DC-78DF-274E-B71572F35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02" y="819493"/>
            <a:ext cx="8437595" cy="55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35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9F86AC8-250E-4ADF-FAC3-2D29F451F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02" y="658128"/>
            <a:ext cx="8437595" cy="55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69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460E58-BE0F-5132-6DD3-701A34D8423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34701" y="397458"/>
            <a:ext cx="11420856" cy="60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65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5596386-E8E5-304C-3D12-184A6DEFE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53" y="267950"/>
            <a:ext cx="11424894" cy="63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33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C70100-F2B9-AD79-97DB-79746CEF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53" y="267950"/>
            <a:ext cx="11424894" cy="63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68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B4E10D-D7E6-19AA-A408-A53C63FAC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05" y="426460"/>
            <a:ext cx="9851990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4972</TotalTime>
  <Words>643</Words>
  <Application>Microsoft Office PowerPoint</Application>
  <PresentationFormat>Widescreen</PresentationFormat>
  <Paragraphs>135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Whelan, Christopher J</dc:creator>
  <cp:lastModifiedBy>C Whelan</cp:lastModifiedBy>
  <cp:revision>114</cp:revision>
  <dcterms:created xsi:type="dcterms:W3CDTF">2022-08-26T16:37:37Z</dcterms:created>
  <dcterms:modified xsi:type="dcterms:W3CDTF">2022-11-14T12:50:39Z</dcterms:modified>
</cp:coreProperties>
</file>